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839" r:id="rId3"/>
    <p:sldId id="831" r:id="rId4"/>
    <p:sldId id="703" r:id="rId5"/>
    <p:sldId id="830" r:id="rId6"/>
    <p:sldId id="706" r:id="rId7"/>
    <p:sldId id="828" r:id="rId8"/>
    <p:sldId id="832" r:id="rId9"/>
    <p:sldId id="723" r:id="rId10"/>
    <p:sldId id="824" r:id="rId11"/>
    <p:sldId id="838" r:id="rId12"/>
    <p:sldId id="735" r:id="rId13"/>
    <p:sldId id="834" r:id="rId14"/>
    <p:sldId id="733" r:id="rId15"/>
    <p:sldId id="841" r:id="rId16"/>
    <p:sldId id="705" r:id="rId17"/>
    <p:sldId id="692" r:id="rId18"/>
    <p:sldId id="700" r:id="rId19"/>
    <p:sldId id="701" r:id="rId20"/>
    <p:sldId id="825" r:id="rId21"/>
    <p:sldId id="559" r:id="rId22"/>
    <p:sldId id="837" r:id="rId23"/>
    <p:sldId id="820" r:id="rId24"/>
    <p:sldId id="818" r:id="rId25"/>
    <p:sldId id="842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05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A643-47AD-40D4-84D7-51F39DBF4F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1981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1611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619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4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Finnish people love karaoke…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45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94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00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5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4094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5/28/24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77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5947-EE3B-AC39-4780-01ABAA65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986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5947-EE3B-AC39-4780-01ABAA6572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3BF54F5-9464-0D08-15FE-79CE480D3524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8331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61" r:id="rId3"/>
    <p:sldLayoutId id="2147483662" r:id="rId4"/>
    <p:sldLayoutId id="2147483655" r:id="rId5"/>
    <p:sldLayoutId id="2147483659" r:id="rId6"/>
    <p:sldLayoutId id="2147483658" r:id="rId7"/>
    <p:sldLayoutId id="2147483657" r:id="rId8"/>
    <p:sldLayoutId id="2147483656" r:id="rId9"/>
    <p:sldLayoutId id="2147483660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" Type="http://schemas.openxmlformats.org/officeDocument/2006/relationships/image" Target="../media/image26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29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8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8827" y="315310"/>
            <a:ext cx="8011623" cy="3900328"/>
          </a:xfrm>
        </p:spPr>
        <p:txBody>
          <a:bodyPr>
            <a:normAutofit fontScale="90000"/>
          </a:bodyPr>
          <a:lstStyle/>
          <a:p>
            <a:r>
              <a:rPr lang="en-US" dirty="0"/>
              <a:t>A Practitioner’s Guide to</a:t>
            </a:r>
            <a:br>
              <a:rPr lang="en-US" dirty="0"/>
            </a:br>
            <a:r>
              <a:rPr lang="en-US" sz="2700" dirty="0"/>
              <a:t> </a:t>
            </a:r>
            <a:br>
              <a:rPr lang="en-US" sz="6600" dirty="0"/>
            </a:br>
            <a:r>
              <a:rPr lang="en-US" sz="8000" dirty="0">
                <a:latin typeface="KG No Matter What" panose="02000507000000020003" pitchFamily="2" charset="77"/>
              </a:rPr>
              <a:t>Contemporary Exploratory Testing</a:t>
            </a:r>
            <a:endParaRPr lang="en-US" sz="6600" dirty="0">
              <a:latin typeface="KG No Matter What" panose="02000507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Maaret Pyhäjärvi</a:t>
            </a:r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4E2506B-DCED-CC2F-8449-8CB6281F963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dk1"/>
            </a:fgClr>
            <a:bgClr>
              <a:schemeClr val="tx1">
                <a:lumMod val="50000"/>
                <a:lumOff val="50000"/>
              </a:schemeClr>
            </a:bgClr>
          </a:patt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56B0BAC-E1C5-E8AF-C5CB-9DA7A81BB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73" y="794115"/>
            <a:ext cx="4944053" cy="4966025"/>
          </a:xfrm>
          <a:prstGeom prst="ellipse">
            <a:avLst/>
          </a:prstGeom>
          <a:ln>
            <a:solidFill>
              <a:schemeClr val="accent6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64843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C22CB4-EA2F-C7E8-0C60-27C75D26BDF2}"/>
              </a:ext>
            </a:extLst>
          </p:cNvPr>
          <p:cNvSpPr txBox="1"/>
          <p:nvPr/>
        </p:nvSpPr>
        <p:spPr>
          <a:xfrm>
            <a:off x="3941380" y="2283572"/>
            <a:ext cx="965900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6600" b="0" i="0" u="none" strike="noStrike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before implementing </a:t>
            </a:r>
          </a:p>
          <a:p>
            <a:r>
              <a:rPr lang="en-GB" sz="6600" b="0" i="0" u="none" strike="noStrike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before releasing</a:t>
            </a:r>
          </a:p>
          <a:p>
            <a:r>
              <a:rPr lang="en-GB" sz="6600" b="0" i="0" u="none" strike="noStrike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after releasing</a:t>
            </a:r>
            <a:endParaRPr lang="en-FI" sz="6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641E2-361D-ABDA-045E-E9D47B4C73A9}"/>
              </a:ext>
            </a:extLst>
          </p:cNvPr>
          <p:cNvSpPr txBox="1"/>
          <p:nvPr/>
        </p:nvSpPr>
        <p:spPr>
          <a:xfrm>
            <a:off x="1545020" y="1123871"/>
            <a:ext cx="88917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b="0" i="0" u="none" strike="noStrike" dirty="0">
                <a:effectLst/>
                <a:latin typeface="KG No Matter What" panose="02000507000000020003" pitchFamily="2" charset="77"/>
                <a:cs typeface="Gill Sans" panose="020B0502020104020203" pitchFamily="34" charset="-79"/>
              </a:rPr>
              <a:t>a</a:t>
            </a:r>
            <a:r>
              <a:rPr lang="en-GB" sz="7200" b="0" i="0" u="none" strike="noStrike" dirty="0">
                <a:solidFill>
                  <a:srgbClr val="000000"/>
                </a:solidFill>
                <a:effectLst/>
                <a:latin typeface="KG No Matter What" panose="02000507000000020003" pitchFamily="2" charset="77"/>
                <a:cs typeface="Gill Sans" panose="020B0502020104020203" pitchFamily="34" charset="-79"/>
              </a:rPr>
              <a:t> </a:t>
            </a:r>
            <a:r>
              <a:rPr lang="en-GB" sz="7200" b="0" i="0" u="none" strike="noStrike" dirty="0">
                <a:solidFill>
                  <a:schemeClr val="accent6"/>
                </a:solidFill>
                <a:effectLst/>
                <a:latin typeface="KG No Matter What" panose="02000507000000020003" pitchFamily="2" charset="77"/>
                <a:cs typeface="Gill Sans" panose="020B0502020104020203" pitchFamily="34" charset="-79"/>
              </a:rPr>
              <a:t>category</a:t>
            </a:r>
            <a:r>
              <a:rPr lang="en-GB" sz="7200" b="0" i="0" u="none" strike="noStrike" dirty="0">
                <a:solidFill>
                  <a:srgbClr val="000000"/>
                </a:solidFill>
                <a:effectLst/>
                <a:latin typeface="KG No Matter What" panose="02000507000000020003" pitchFamily="2" charset="77"/>
                <a:cs typeface="Gill Sans" panose="020B0502020104020203" pitchFamily="34" charset="-79"/>
              </a:rPr>
              <a:t> </a:t>
            </a:r>
            <a:r>
              <a:rPr lang="en-GB" sz="7200" b="0" i="0" u="none" strike="noStrike" dirty="0">
                <a:effectLst/>
                <a:latin typeface="KG No Matter What" panose="02000507000000020003" pitchFamily="2" charset="77"/>
                <a:cs typeface="Gill Sans" panose="020B0502020104020203" pitchFamily="34" charset="-79"/>
              </a:rPr>
              <a:t>of bugs </a:t>
            </a:r>
            <a:endParaRPr lang="en-FI" sz="7200" dirty="0">
              <a:latin typeface="KG No Matter What" panose="02000507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218119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0D723-83AB-48A8-AED8-11691D496449}"/>
              </a:ext>
            </a:extLst>
          </p:cNvPr>
          <p:cNvSpPr txBox="1"/>
          <p:nvPr/>
        </p:nvSpPr>
        <p:spPr>
          <a:xfrm>
            <a:off x="1273886" y="1669041"/>
            <a:ext cx="9978586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600" dirty="0">
              <a:solidFill>
                <a:srgbClr val="7030A0"/>
              </a:solidFill>
              <a:latin typeface="+mj-lt"/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  <a:latin typeface="+mj-lt"/>
              </a:rPr>
              <a:t>Finding and Sharing New Information Matters</a:t>
            </a:r>
          </a:p>
          <a:p>
            <a:pPr algn="ctr"/>
            <a:r>
              <a:rPr lang="en-US" sz="4000" dirty="0">
                <a:solidFill>
                  <a:schemeClr val="accent2"/>
                </a:solidFill>
                <a:latin typeface="+mj-lt"/>
              </a:rPr>
              <a:t>Investment Awareness</a:t>
            </a:r>
          </a:p>
          <a:p>
            <a:pPr algn="ctr"/>
            <a:r>
              <a:rPr lang="en-US" sz="4000" dirty="0">
                <a:solidFill>
                  <a:schemeClr val="accent2"/>
                </a:solidFill>
                <a:latin typeface="+mj-lt"/>
              </a:rPr>
              <a:t>Time Dimensions: Now vs. Future</a:t>
            </a:r>
          </a:p>
          <a:p>
            <a:pPr algn="ctr"/>
            <a:r>
              <a:rPr lang="en-US" sz="4000" dirty="0">
                <a:solidFill>
                  <a:schemeClr val="accent2"/>
                </a:solidFill>
                <a:latin typeface="+mj-lt"/>
              </a:rPr>
              <a:t>From Reactive to Just-in-Time Reactive</a:t>
            </a:r>
          </a:p>
          <a:p>
            <a:pPr algn="ctr"/>
            <a:r>
              <a:rPr lang="en-US" sz="4000" dirty="0">
                <a:solidFill>
                  <a:schemeClr val="tx2"/>
                </a:solidFill>
                <a:latin typeface="+mj-lt"/>
              </a:rPr>
              <a:t>Learn to Learn *really well*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4CA65C-E0C6-3D42-6CC1-45B446361295}"/>
              </a:ext>
            </a:extLst>
          </p:cNvPr>
          <p:cNvSpPr txBox="1"/>
          <p:nvPr/>
        </p:nvSpPr>
        <p:spPr>
          <a:xfrm>
            <a:off x="2001234" y="819071"/>
            <a:ext cx="8523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Grow as Testers</a:t>
            </a:r>
          </a:p>
        </p:txBody>
      </p:sp>
    </p:spTree>
    <p:extLst>
      <p:ext uri="{BB962C8B-B14F-4D97-AF65-F5344CB8AC3E}">
        <p14:creationId xmlns:p14="http://schemas.microsoft.com/office/powerpoint/2010/main" val="10349983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051A2D-F6B6-A683-358F-C94BD9478F4B}"/>
              </a:ext>
            </a:extLst>
          </p:cNvPr>
          <p:cNvSpPr txBox="1"/>
          <p:nvPr/>
        </p:nvSpPr>
        <p:spPr>
          <a:xfrm>
            <a:off x="2166793" y="1776248"/>
            <a:ext cx="8395247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FI" sz="9600" dirty="0">
                <a:latin typeface="KG No Matter What" panose="02000507000000020003" pitchFamily="2" charset="77"/>
              </a:rPr>
              <a:t>Good </a:t>
            </a:r>
            <a:r>
              <a:rPr lang="en-FI" sz="9600" dirty="0">
                <a:solidFill>
                  <a:schemeClr val="accent1"/>
                </a:solidFill>
                <a:latin typeface="KG No Matter What" panose="02000507000000020003" pitchFamily="2" charset="77"/>
              </a:rPr>
              <a:t>Neighbor</a:t>
            </a:r>
            <a:r>
              <a:rPr lang="en-FI" sz="9600" dirty="0">
                <a:latin typeface="KG No Matter What" panose="02000507000000020003" pitchFamily="2" charset="77"/>
              </a:rPr>
              <a:t> </a:t>
            </a:r>
            <a:br>
              <a:rPr lang="en-FI" sz="9600" dirty="0"/>
            </a:br>
            <a:r>
              <a:rPr lang="en-FI" sz="9600" dirty="0"/>
              <a:t>-principle</a:t>
            </a:r>
          </a:p>
        </p:txBody>
      </p:sp>
      <p:sp>
        <p:nvSpPr>
          <p:cNvPr id="4" name="Sun 3">
            <a:extLst>
              <a:ext uri="{FF2B5EF4-FFF2-40B4-BE49-F238E27FC236}">
                <a16:creationId xmlns:a16="http://schemas.microsoft.com/office/drawing/2014/main" id="{8198C4C0-10F9-83DF-5DE8-FE978DE2F6E0}"/>
              </a:ext>
            </a:extLst>
          </p:cNvPr>
          <p:cNvSpPr/>
          <p:nvPr/>
        </p:nvSpPr>
        <p:spPr>
          <a:xfrm>
            <a:off x="507326" y="3208867"/>
            <a:ext cx="3318934" cy="3437468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FI" dirty="0"/>
              <a:t>Know more than your team</a:t>
            </a:r>
          </a:p>
        </p:txBody>
      </p:sp>
    </p:spTree>
    <p:extLst>
      <p:ext uri="{BB962C8B-B14F-4D97-AF65-F5344CB8AC3E}">
        <p14:creationId xmlns:p14="http://schemas.microsoft.com/office/powerpoint/2010/main" val="1369135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50D723-83AB-48A8-AED8-11691D496449}"/>
              </a:ext>
            </a:extLst>
          </p:cNvPr>
          <p:cNvSpPr txBox="1"/>
          <p:nvPr/>
        </p:nvSpPr>
        <p:spPr>
          <a:xfrm>
            <a:off x="294290" y="1441656"/>
            <a:ext cx="115088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4000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en-US" sz="4000" dirty="0">
                <a:solidFill>
                  <a:schemeClr val="accent2"/>
                </a:solidFill>
                <a:latin typeface="+mj-lt"/>
              </a:rPr>
              <a:t>Continuous Releases: Shorter Increments </a:t>
            </a:r>
            <a:r>
              <a:rPr lang="en-US" sz="4000" dirty="0">
                <a:latin typeface="+mj-lt"/>
              </a:rPr>
              <a:t>over Session Based Test Management</a:t>
            </a:r>
          </a:p>
          <a:p>
            <a:pPr algn="ctr"/>
            <a:r>
              <a:rPr lang="en-US" sz="4000" dirty="0">
                <a:solidFill>
                  <a:schemeClr val="accent2"/>
                </a:solidFill>
                <a:latin typeface="+mj-lt"/>
              </a:rPr>
              <a:t>Co-Design Workshops </a:t>
            </a:r>
            <a:r>
              <a:rPr lang="en-US" sz="4000" dirty="0">
                <a:latin typeface="+mj-lt"/>
              </a:rPr>
              <a:t>over Status Meetings</a:t>
            </a:r>
          </a:p>
          <a:p>
            <a:pPr algn="ctr"/>
            <a:r>
              <a:rPr lang="en-US" sz="4000" dirty="0">
                <a:solidFill>
                  <a:schemeClr val="accent2"/>
                </a:solidFill>
                <a:latin typeface="+mj-lt"/>
              </a:rPr>
              <a:t>Pair Testing </a:t>
            </a:r>
            <a:r>
              <a:rPr lang="en-US" sz="4000" dirty="0">
                <a:latin typeface="+mj-lt"/>
              </a:rPr>
              <a:t>over Reviewing Test Ideas</a:t>
            </a:r>
          </a:p>
          <a:p>
            <a:pPr algn="ctr"/>
            <a:r>
              <a:rPr lang="en-US" sz="4000" dirty="0">
                <a:solidFill>
                  <a:schemeClr val="accent2"/>
                </a:solidFill>
                <a:latin typeface="+mj-lt"/>
              </a:rPr>
              <a:t>Regular Review of Investment and Results</a:t>
            </a:r>
            <a:endParaRPr lang="en-US" sz="44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E8F77D-929A-9C33-CDE1-FB4CB2B87A31}"/>
              </a:ext>
            </a:extLst>
          </p:cNvPr>
          <p:cNvSpPr txBox="1"/>
          <p:nvPr/>
        </p:nvSpPr>
        <p:spPr>
          <a:xfrm>
            <a:off x="3047999" y="887658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Protect Agency</a:t>
            </a:r>
          </a:p>
        </p:txBody>
      </p:sp>
    </p:spTree>
    <p:extLst>
      <p:ext uri="{BB962C8B-B14F-4D97-AF65-F5344CB8AC3E}">
        <p14:creationId xmlns:p14="http://schemas.microsoft.com/office/powerpoint/2010/main" val="19421678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051A2D-F6B6-A683-358F-C94BD9478F4B}"/>
              </a:ext>
            </a:extLst>
          </p:cNvPr>
          <p:cNvSpPr txBox="1"/>
          <p:nvPr/>
        </p:nvSpPr>
        <p:spPr>
          <a:xfrm>
            <a:off x="1190476" y="1511152"/>
            <a:ext cx="7379135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9600" dirty="0">
                <a:solidFill>
                  <a:schemeClr val="accent1"/>
                </a:solidFill>
                <a:latin typeface="KG No Matter What" panose="02000507000000020003" pitchFamily="2" charset="77"/>
              </a:rPr>
              <a:t>Evidence</a:t>
            </a:r>
            <a:r>
              <a:rPr lang="en-FI" sz="9600" dirty="0">
                <a:latin typeface="KG No Matter What" panose="02000507000000020003" pitchFamily="2" charset="77"/>
              </a:rPr>
              <a:t> </a:t>
            </a:r>
            <a:br>
              <a:rPr lang="en-FI" sz="9600" dirty="0"/>
            </a:br>
            <a:r>
              <a:rPr lang="en-FI" sz="9600" dirty="0"/>
              <a:t>as Automation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97781-200A-2C6E-0DBF-9261186B3CF7}"/>
              </a:ext>
            </a:extLst>
          </p:cNvPr>
          <p:cNvSpPr txBox="1"/>
          <p:nvPr/>
        </p:nvSpPr>
        <p:spPr>
          <a:xfrm>
            <a:off x="4003692" y="4765760"/>
            <a:ext cx="525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/>
              <a:t>* </a:t>
            </a:r>
            <a:r>
              <a:rPr lang="en-GB" dirty="0"/>
              <a:t>Y</a:t>
            </a:r>
            <a:r>
              <a:rPr lang="en-FI" dirty="0"/>
              <a:t>ou know it is a small part but sufficient for evidence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4DABAB-5FAD-D808-3F62-DF6D7F5CCF58}"/>
              </a:ext>
            </a:extLst>
          </p:cNvPr>
          <p:cNvSpPr txBox="1"/>
          <p:nvPr/>
        </p:nvSpPr>
        <p:spPr>
          <a:xfrm>
            <a:off x="8569611" y="760395"/>
            <a:ext cx="321665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dirty="0">
                <a:solidFill>
                  <a:schemeClr val="accent1"/>
                </a:solidFill>
              </a:rPr>
              <a:t>Automation</a:t>
            </a:r>
            <a:r>
              <a:rPr lang="en-FI" sz="2800" dirty="0"/>
              <a:t> over</a:t>
            </a:r>
          </a:p>
          <a:p>
            <a:r>
              <a:rPr lang="en-FI" sz="2800" dirty="0">
                <a:solidFill>
                  <a:schemeClr val="accent1"/>
                </a:solidFill>
              </a:rPr>
              <a:t>Mindmaps</a:t>
            </a:r>
            <a:r>
              <a:rPr lang="en-FI" sz="2800" dirty="0"/>
              <a:t> over</a:t>
            </a:r>
          </a:p>
          <a:p>
            <a:r>
              <a:rPr lang="en-FI" sz="2800" dirty="0">
                <a:solidFill>
                  <a:schemeClr val="accent1"/>
                </a:solidFill>
              </a:rPr>
              <a:t>Title test cases </a:t>
            </a:r>
            <a:r>
              <a:rPr lang="en-FI" sz="2800" dirty="0"/>
              <a:t>over</a:t>
            </a:r>
          </a:p>
          <a:p>
            <a:r>
              <a:rPr lang="en-FI" sz="2800" dirty="0">
                <a:solidFill>
                  <a:schemeClr val="tx2"/>
                </a:solidFill>
              </a:rPr>
              <a:t>Test cases with steps</a:t>
            </a:r>
          </a:p>
        </p:txBody>
      </p:sp>
    </p:spTree>
    <p:extLst>
      <p:ext uri="{BB962C8B-B14F-4D97-AF65-F5344CB8AC3E}">
        <p14:creationId xmlns:p14="http://schemas.microsoft.com/office/powerpoint/2010/main" val="40999563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all with-20220325_134304-Meeting Recording">
            <a:hlinkClick r:id="" action="ppaction://media"/>
            <a:extLst>
              <a:ext uri="{FF2B5EF4-FFF2-40B4-BE49-F238E27FC236}">
                <a16:creationId xmlns:a16="http://schemas.microsoft.com/office/drawing/2014/main" id="{2F626380-D1F0-4410-9B88-06A0C9B93EC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555" end="154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A1F5BD-27B8-4D1E-9A6F-D8A7686F3B95}"/>
              </a:ext>
            </a:extLst>
          </p:cNvPr>
          <p:cNvSpPr txBox="1"/>
          <p:nvPr/>
        </p:nvSpPr>
        <p:spPr>
          <a:xfrm>
            <a:off x="870857" y="4844979"/>
            <a:ext cx="3283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Visualized with gource.io</a:t>
            </a:r>
          </a:p>
        </p:txBody>
      </p:sp>
    </p:spTree>
    <p:extLst>
      <p:ext uri="{BB962C8B-B14F-4D97-AF65-F5344CB8AC3E}">
        <p14:creationId xmlns:p14="http://schemas.microsoft.com/office/powerpoint/2010/main" val="218209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9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67640-E98D-4068-AC39-5E874A7AF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G No Matter What" panose="02000507000000020003" pitchFamily="2" charset="0"/>
              </a:rPr>
              <a:t>Perceived Success Factors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F25FB3-1FEE-4391-8025-A25C293FD0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1732168"/>
              </p:ext>
            </p:extLst>
          </p:nvPr>
        </p:nvGraphicFramePr>
        <p:xfrm>
          <a:off x="838200" y="1636440"/>
          <a:ext cx="10515599" cy="4445000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{9D7B26C5-4107-4FEC-AEDC-1716B250A1EF}</a:tableStyleId>
              </a:tblPr>
              <a:tblGrid>
                <a:gridCol w="2832099">
                  <a:extLst>
                    <a:ext uri="{9D8B030D-6E8A-4147-A177-3AD203B41FA5}">
                      <a16:colId xmlns:a16="http://schemas.microsoft.com/office/drawing/2014/main" val="447036506"/>
                    </a:ext>
                  </a:extLst>
                </a:gridCol>
                <a:gridCol w="7683500">
                  <a:extLst>
                    <a:ext uri="{9D8B030D-6E8A-4147-A177-3AD203B41FA5}">
                      <a16:colId xmlns:a16="http://schemas.microsoft.com/office/drawing/2014/main" val="321920076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Dimension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64939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Human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Whole team effort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21321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Expert team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4691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Self-motivated team members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695103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Organizing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Allow time for learning curve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69385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Internal open-source community mindset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285940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dirty="0"/>
                        <a:t>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 tool choice and architecture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86795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Testlab</a:t>
                      </a:r>
                      <a:r>
                        <a:rPr lang="en-US" dirty="0"/>
                        <a:t> infrastructure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515371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Product testability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242783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Telemetry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3249860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dirty="0"/>
                        <a:t>Process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Incremental approach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641652"/>
                  </a:ext>
                </a:extLst>
              </a:tr>
              <a:tr h="333734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Process observation and optimization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7189948"/>
                  </a:ext>
                </a:extLst>
              </a:tr>
            </a:tbl>
          </a:graphicData>
        </a:graphic>
      </p:graphicFrame>
      <p:sp>
        <p:nvSpPr>
          <p:cNvPr id="3" name="Star: 5 Points 2">
            <a:extLst>
              <a:ext uri="{FF2B5EF4-FFF2-40B4-BE49-F238E27FC236}">
                <a16:creationId xmlns:a16="http://schemas.microsoft.com/office/drawing/2014/main" id="{5FA99E96-C774-4B6F-A2C2-5247E8B1D175}"/>
              </a:ext>
            </a:extLst>
          </p:cNvPr>
          <p:cNvSpPr/>
          <p:nvPr/>
        </p:nvSpPr>
        <p:spPr>
          <a:xfrm>
            <a:off x="9775596" y="2022051"/>
            <a:ext cx="226243" cy="197962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tar: 5 Points 4">
            <a:extLst>
              <a:ext uri="{FF2B5EF4-FFF2-40B4-BE49-F238E27FC236}">
                <a16:creationId xmlns:a16="http://schemas.microsoft.com/office/drawing/2014/main" id="{B4D50841-0F0F-45C9-8FDC-FC1083C67A00}"/>
              </a:ext>
            </a:extLst>
          </p:cNvPr>
          <p:cNvSpPr/>
          <p:nvPr/>
        </p:nvSpPr>
        <p:spPr>
          <a:xfrm>
            <a:off x="9785023" y="2412001"/>
            <a:ext cx="226243" cy="197962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9D80CFAD-7731-4454-923D-496130FD474B}"/>
              </a:ext>
            </a:extLst>
          </p:cNvPr>
          <p:cNvSpPr/>
          <p:nvPr/>
        </p:nvSpPr>
        <p:spPr>
          <a:xfrm>
            <a:off x="9785023" y="2801951"/>
            <a:ext cx="226243" cy="197962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59B7843D-A964-4E2E-BF09-14D9FC433C2C}"/>
              </a:ext>
            </a:extLst>
          </p:cNvPr>
          <p:cNvSpPr/>
          <p:nvPr/>
        </p:nvSpPr>
        <p:spPr>
          <a:xfrm>
            <a:off x="9785023" y="3180500"/>
            <a:ext cx="226243" cy="197962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9AB7874C-DF93-4DBB-A3AC-622EC71E7F30}"/>
              </a:ext>
            </a:extLst>
          </p:cNvPr>
          <p:cNvSpPr/>
          <p:nvPr/>
        </p:nvSpPr>
        <p:spPr>
          <a:xfrm>
            <a:off x="9775595" y="3925217"/>
            <a:ext cx="226243" cy="197962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4222EE8-67C9-4FEF-9E25-55BFCA14AC33}"/>
              </a:ext>
            </a:extLst>
          </p:cNvPr>
          <p:cNvSpPr/>
          <p:nvPr/>
        </p:nvSpPr>
        <p:spPr>
          <a:xfrm>
            <a:off x="9796019" y="4643225"/>
            <a:ext cx="226243" cy="197962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E3BB4BF9-C939-4BE1-A28F-347B8280E766}"/>
              </a:ext>
            </a:extLst>
          </p:cNvPr>
          <p:cNvSpPr/>
          <p:nvPr/>
        </p:nvSpPr>
        <p:spPr>
          <a:xfrm>
            <a:off x="9807015" y="5380084"/>
            <a:ext cx="226243" cy="197962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193599D9-8A4E-4CC1-9718-A2E1CFE07B9B}"/>
              </a:ext>
            </a:extLst>
          </p:cNvPr>
          <p:cNvSpPr/>
          <p:nvPr/>
        </p:nvSpPr>
        <p:spPr>
          <a:xfrm>
            <a:off x="9818014" y="5768153"/>
            <a:ext cx="226243" cy="197962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EEC01968-B9F9-41AA-82BA-08A94D1FC2EE}"/>
              </a:ext>
            </a:extLst>
          </p:cNvPr>
          <p:cNvSpPr/>
          <p:nvPr/>
        </p:nvSpPr>
        <p:spPr>
          <a:xfrm>
            <a:off x="9775596" y="4256722"/>
            <a:ext cx="226243" cy="197962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tar: 5 Points 6">
            <a:extLst>
              <a:ext uri="{FF2B5EF4-FFF2-40B4-BE49-F238E27FC236}">
                <a16:creationId xmlns:a16="http://schemas.microsoft.com/office/drawing/2014/main" id="{67F96B55-5BB0-542E-450C-294A0B6FB9D6}"/>
              </a:ext>
            </a:extLst>
          </p:cNvPr>
          <p:cNvSpPr/>
          <p:nvPr/>
        </p:nvSpPr>
        <p:spPr>
          <a:xfrm>
            <a:off x="9785023" y="3546668"/>
            <a:ext cx="226243" cy="197962"/>
          </a:xfrm>
          <a:prstGeom prst="star5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45394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101DBD-6172-4C59-80E5-A15E14A66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  <a:latin typeface="KG No Matter What" panose="02000507000000020003" pitchFamily="2" charset="0"/>
              </a:rPr>
              <a:t>Conflict with previous research!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0319687-BACB-428D-A195-6CB262A46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4627"/>
            <a:ext cx="10515600" cy="4351338"/>
          </a:xfrm>
        </p:spPr>
        <p:txBody>
          <a:bodyPr/>
          <a:lstStyle/>
          <a:p>
            <a:r>
              <a:rPr lang="en-US" dirty="0"/>
              <a:t>No explicit test automation strategy </a:t>
            </a:r>
          </a:p>
          <a:p>
            <a:r>
              <a:rPr lang="en-US" dirty="0"/>
              <a:t>No careful tool selection</a:t>
            </a:r>
          </a:p>
          <a:p>
            <a:r>
              <a:rPr lang="en-US" dirty="0"/>
              <a:t>No measuring quality and performance of TA</a:t>
            </a:r>
          </a:p>
          <a:p>
            <a:r>
              <a:rPr lang="en-US" dirty="0"/>
              <a:t>No explicit guidelines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8E9CB86-5946-4F30-8D0F-D8E44BC2ABE8}"/>
              </a:ext>
            </a:extLst>
          </p:cNvPr>
          <p:cNvSpPr/>
          <p:nvPr/>
        </p:nvSpPr>
        <p:spPr>
          <a:xfrm>
            <a:off x="2816087" y="4151525"/>
            <a:ext cx="706672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1"/>
                </a:solidFill>
              </a:rPr>
              <a:t>“…relaxed, verbally communicated strategy without strict rules and processes relying on developers’ voluntary participation. We consider this an unusual success with TAPI …</a:t>
            </a:r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A5FC3320-0915-4FBD-A86E-423AFA0AB7C5}"/>
              </a:ext>
            </a:extLst>
          </p:cNvPr>
          <p:cNvSpPr/>
          <p:nvPr/>
        </p:nvSpPr>
        <p:spPr>
          <a:xfrm rot="911066">
            <a:off x="9992411" y="1753386"/>
            <a:ext cx="1178351" cy="1068894"/>
          </a:xfrm>
          <a:prstGeom prst="star5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A72751-A2EF-5479-666C-5F29E13715BC}"/>
              </a:ext>
            </a:extLst>
          </p:cNvPr>
          <p:cNvSpPr txBox="1"/>
          <p:nvPr/>
        </p:nvSpPr>
        <p:spPr>
          <a:xfrm>
            <a:off x="3576145" y="1340724"/>
            <a:ext cx="87714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FI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https://www.academia.edu/49495368/Test_Automation_Process_Improvement_in_a_DevOps_Team_Experience_Report</a:t>
            </a:r>
          </a:p>
        </p:txBody>
      </p:sp>
    </p:spTree>
    <p:extLst>
      <p:ext uri="{BB962C8B-B14F-4D97-AF65-F5344CB8AC3E}">
        <p14:creationId xmlns:p14="http://schemas.microsoft.com/office/powerpoint/2010/main" val="18891161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08B64F-DF79-482A-9278-BC0F043E0E81}"/>
              </a:ext>
            </a:extLst>
          </p:cNvPr>
          <p:cNvSpPr/>
          <p:nvPr/>
        </p:nvSpPr>
        <p:spPr>
          <a:xfrm>
            <a:off x="2530337" y="630992"/>
            <a:ext cx="713132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latin typeface="KG No Matter What" panose="02000507000000020003" pitchFamily="2" charset="0"/>
              </a:rPr>
              <a:t>Since then… 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987A493-E827-4049-9925-E68BA8644552}"/>
              </a:ext>
            </a:extLst>
          </p:cNvPr>
          <p:cNvSpPr/>
          <p:nvPr/>
        </p:nvSpPr>
        <p:spPr>
          <a:xfrm>
            <a:off x="2493892" y="1887185"/>
            <a:ext cx="1691310" cy="12523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WB </a:t>
            </a:r>
            <a:br>
              <a:rPr lang="en-US" dirty="0"/>
            </a:br>
            <a:r>
              <a:rPr lang="en-US" dirty="0"/>
              <a:t>(fail)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53211EC-BC27-4F9B-A336-28B33D70217F}"/>
              </a:ext>
            </a:extLst>
          </p:cNvPr>
          <p:cNvSpPr/>
          <p:nvPr/>
        </p:nvSpPr>
        <p:spPr>
          <a:xfrm>
            <a:off x="4404689" y="1887184"/>
            <a:ext cx="1691310" cy="12523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DMU </a:t>
            </a:r>
            <a:br>
              <a:rPr lang="en-US" dirty="0"/>
            </a:br>
            <a:r>
              <a:rPr lang="en-US" dirty="0"/>
              <a:t>(success)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406BD21-1FA3-4C08-90AD-009112CAED00}"/>
              </a:ext>
            </a:extLst>
          </p:cNvPr>
          <p:cNvSpPr/>
          <p:nvPr/>
        </p:nvSpPr>
        <p:spPr>
          <a:xfrm>
            <a:off x="6280702" y="1887185"/>
            <a:ext cx="1691310" cy="12523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AMS </a:t>
            </a:r>
            <a:br>
              <a:rPr lang="en-US" dirty="0"/>
            </a:br>
            <a:r>
              <a:rPr lang="en-US" dirty="0"/>
              <a:t>(success)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C4235B4-53A5-4D02-97C7-2444CB9918A4}"/>
              </a:ext>
            </a:extLst>
          </p:cNvPr>
          <p:cNvSpPr/>
          <p:nvPr/>
        </p:nvSpPr>
        <p:spPr>
          <a:xfrm>
            <a:off x="8191499" y="1887185"/>
            <a:ext cx="1691310" cy="12523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AVMT </a:t>
            </a:r>
            <a:br>
              <a:rPr lang="en-US" dirty="0"/>
            </a:br>
            <a:r>
              <a:rPr lang="en-US" dirty="0"/>
              <a:t>(inconclusive)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FF436F3-2776-4BE5-ADDC-C5044335174C}"/>
              </a:ext>
            </a:extLst>
          </p:cNvPr>
          <p:cNvSpPr/>
          <p:nvPr/>
        </p:nvSpPr>
        <p:spPr>
          <a:xfrm>
            <a:off x="7289522" y="3275336"/>
            <a:ext cx="1691310" cy="12523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SND </a:t>
            </a:r>
            <a:br>
              <a:rPr lang="en-US" dirty="0"/>
            </a:br>
            <a:r>
              <a:rPr lang="en-US" dirty="0"/>
              <a:t>(fail)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F27F0A-B912-4A6E-8331-BF3D7E316A9C}"/>
              </a:ext>
            </a:extLst>
          </p:cNvPr>
          <p:cNvSpPr/>
          <p:nvPr/>
        </p:nvSpPr>
        <p:spPr>
          <a:xfrm>
            <a:off x="9150450" y="3275334"/>
            <a:ext cx="1691310" cy="12523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EPT </a:t>
            </a:r>
            <a:br>
              <a:rPr lang="en-US" dirty="0"/>
            </a:br>
            <a:r>
              <a:rPr lang="en-US" dirty="0"/>
              <a:t>(inconclusive)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74B5ED-4FAA-47E0-BF42-BA43AB3F3F0A}"/>
              </a:ext>
            </a:extLst>
          </p:cNvPr>
          <p:cNvSpPr/>
          <p:nvPr/>
        </p:nvSpPr>
        <p:spPr>
          <a:xfrm>
            <a:off x="6328739" y="4663485"/>
            <a:ext cx="1691310" cy="125233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NM </a:t>
            </a:r>
            <a:br>
              <a:rPr lang="en-US" dirty="0"/>
            </a:br>
            <a:r>
              <a:rPr lang="en-US" dirty="0"/>
              <a:t>(inconclusive)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52ECC9E-7CE9-4F6F-B82D-AB8E7CFBF5AB}"/>
              </a:ext>
            </a:extLst>
          </p:cNvPr>
          <p:cNvSpPr/>
          <p:nvPr/>
        </p:nvSpPr>
        <p:spPr>
          <a:xfrm>
            <a:off x="4510707" y="4638024"/>
            <a:ext cx="1691310" cy="12523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PSU </a:t>
            </a:r>
            <a:br>
              <a:rPr lang="en-US" dirty="0"/>
            </a:br>
            <a:r>
              <a:rPr lang="en-US" dirty="0"/>
              <a:t>(fail)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3C3110F-2D23-4CF6-98B3-8757821258FC}"/>
              </a:ext>
            </a:extLst>
          </p:cNvPr>
          <p:cNvSpPr/>
          <p:nvPr/>
        </p:nvSpPr>
        <p:spPr>
          <a:xfrm>
            <a:off x="8135177" y="4663485"/>
            <a:ext cx="1691310" cy="125233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FIR </a:t>
            </a:r>
            <a:br>
              <a:rPr lang="en-US" dirty="0"/>
            </a:br>
            <a:r>
              <a:rPr lang="en-US" dirty="0"/>
              <a:t>(fail)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A0B82F-C2FE-41D8-8BED-6A6BD9BA5EF0}"/>
              </a:ext>
            </a:extLst>
          </p:cNvPr>
          <p:cNvSpPr txBox="1"/>
          <p:nvPr/>
        </p:nvSpPr>
        <p:spPr>
          <a:xfrm>
            <a:off x="-184103" y="3864194"/>
            <a:ext cx="43693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KG No Matter What" panose="02000507000000020003" pitchFamily="2" charset="0"/>
              </a:rPr>
              <a:t>Success</a:t>
            </a:r>
            <a:r>
              <a:rPr lang="en-US" sz="5400" dirty="0">
                <a:latin typeface="KG No Matter What" panose="02000507000000020003" pitchFamily="2" charset="0"/>
              </a:rPr>
              <a:t> / </a:t>
            </a:r>
            <a:r>
              <a:rPr lang="en-US" sz="5400" dirty="0">
                <a:solidFill>
                  <a:schemeClr val="accent2"/>
                </a:solidFill>
                <a:latin typeface="KG No Matter What" panose="02000507000000020003" pitchFamily="2" charset="0"/>
              </a:rPr>
              <a:t>Failure</a:t>
            </a:r>
            <a:r>
              <a:rPr lang="en-US" sz="5400" dirty="0">
                <a:latin typeface="KG No Matter What" panose="02000507000000020003" pitchFamily="2" charset="0"/>
              </a:rPr>
              <a:t> is a Snapshot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A7482F-C01F-4C12-BA90-A1FAEA59445C}"/>
              </a:ext>
            </a:extLst>
          </p:cNvPr>
          <p:cNvSpPr/>
          <p:nvPr/>
        </p:nvSpPr>
        <p:spPr>
          <a:xfrm>
            <a:off x="5356362" y="3291915"/>
            <a:ext cx="1691310" cy="12523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VSP </a:t>
            </a:r>
            <a:br>
              <a:rPr lang="en-US" dirty="0"/>
            </a:br>
            <a:r>
              <a:rPr lang="en-US" dirty="0"/>
              <a:t>(success)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982E7B-AAEA-F571-89AB-19DBFB926F0E}"/>
              </a:ext>
            </a:extLst>
          </p:cNvPr>
          <p:cNvSpPr txBox="1"/>
          <p:nvPr/>
        </p:nvSpPr>
        <p:spPr>
          <a:xfrm rot="1804734">
            <a:off x="9836070" y="675847"/>
            <a:ext cx="2011384" cy="95410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FI" sz="2800" dirty="0"/>
              <a:t>ENTROPHY</a:t>
            </a:r>
            <a:br>
              <a:rPr lang="en-FI" sz="2800" dirty="0"/>
            </a:br>
            <a:r>
              <a:rPr lang="en-FI" sz="2800" dirty="0"/>
              <a:t>INERTIA</a:t>
            </a:r>
          </a:p>
        </p:txBody>
      </p:sp>
    </p:spTree>
    <p:extLst>
      <p:ext uri="{BB962C8B-B14F-4D97-AF65-F5344CB8AC3E}">
        <p14:creationId xmlns:p14="http://schemas.microsoft.com/office/powerpoint/2010/main" val="2883879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06117A-A8CA-E529-35C2-DCB1043E0BF3}"/>
              </a:ext>
            </a:extLst>
          </p:cNvPr>
          <p:cNvSpPr txBox="1"/>
          <p:nvPr/>
        </p:nvSpPr>
        <p:spPr>
          <a:xfrm>
            <a:off x="1807779" y="1321704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i="0" u="none" strike="noStrike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ideas leading into this, </a:t>
            </a:r>
          </a:p>
          <a:p>
            <a:r>
              <a:rPr lang="en-GB" sz="3600" b="0" i="0" u="none" strike="noStrike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changes enabling this, and </a:t>
            </a:r>
          </a:p>
          <a:p>
            <a:r>
              <a:rPr lang="en-GB" sz="3600" b="0" i="0" u="none" strike="noStrike" dirty="0">
                <a:effectLst/>
                <a:latin typeface="Gill Sans" panose="020B0502020104020203" pitchFamily="34" charset="-79"/>
                <a:cs typeface="Gill Sans" panose="020B0502020104020203" pitchFamily="34" charset="-79"/>
              </a:rPr>
              <a:t>results we are seeing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4C928-EAFB-B209-8EF9-CB89C585139A}"/>
              </a:ext>
            </a:extLst>
          </p:cNvPr>
          <p:cNvSpPr txBox="1"/>
          <p:nvPr/>
        </p:nvSpPr>
        <p:spPr>
          <a:xfrm>
            <a:off x="3825765" y="3319516"/>
            <a:ext cx="1020554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200" b="0" i="0" u="none" strike="noStrike" dirty="0">
                <a:effectLst/>
                <a:latin typeface="KG No Matter What" panose="02000507000000020003" pitchFamily="2" charset="77"/>
                <a:cs typeface="Gill Sans" panose="020B0502020104020203" pitchFamily="34" charset="-79"/>
              </a:rPr>
              <a:t>with</a:t>
            </a:r>
            <a:r>
              <a:rPr lang="en-GB" sz="7200" b="0" i="0" u="none" strike="noStrike" dirty="0">
                <a:solidFill>
                  <a:srgbClr val="000000"/>
                </a:solidFill>
                <a:effectLst/>
                <a:latin typeface="KG No Matter What" panose="02000507000000020003" pitchFamily="2" charset="77"/>
                <a:cs typeface="Gill Sans" panose="020B0502020104020203" pitchFamily="34" charset="-79"/>
              </a:rPr>
              <a:t> </a:t>
            </a:r>
            <a:r>
              <a:rPr lang="en-GB" sz="7200" b="0" i="0" u="none" strike="noStrike" dirty="0">
                <a:solidFill>
                  <a:schemeClr val="accent2"/>
                </a:solidFill>
                <a:effectLst/>
                <a:latin typeface="KG No Matter What" panose="02000507000000020003" pitchFamily="2" charset="77"/>
                <a:cs typeface="Gill Sans" panose="020B0502020104020203" pitchFamily="34" charset="-79"/>
              </a:rPr>
              <a:t>contemporary</a:t>
            </a:r>
            <a:r>
              <a:rPr lang="en-GB" sz="7200" b="0" i="0" u="none" strike="noStrike" dirty="0">
                <a:solidFill>
                  <a:srgbClr val="000000"/>
                </a:solidFill>
                <a:effectLst/>
                <a:latin typeface="KG No Matter What" panose="02000507000000020003" pitchFamily="2" charset="77"/>
                <a:cs typeface="Gill Sans" panose="020B0502020104020203" pitchFamily="34" charset="-79"/>
              </a:rPr>
              <a:t> </a:t>
            </a:r>
            <a:r>
              <a:rPr lang="en-GB" sz="7200" b="0" i="0" u="none" strike="noStrike" dirty="0">
                <a:effectLst/>
                <a:latin typeface="KG No Matter What" panose="02000507000000020003" pitchFamily="2" charset="77"/>
                <a:cs typeface="Gill Sans" panose="020B0502020104020203" pitchFamily="34" charset="-79"/>
              </a:rPr>
              <a:t>exploratory testing</a:t>
            </a:r>
            <a:endParaRPr lang="en-FI" sz="7200" dirty="0">
              <a:latin typeface="KG No Matter What" panose="02000507000000020003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304661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D5003CE1-783E-97FD-2092-53C7E615FD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pattFill prst="pct90">
            <a:fgClr>
              <a:schemeClr val="dk1"/>
            </a:fgClr>
            <a:bgClr>
              <a:schemeClr val="tx1">
                <a:lumMod val="50000"/>
                <a:lumOff val="50000"/>
              </a:schemeClr>
            </a:bgClr>
          </a:patt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358547-83C6-C9FB-CE1C-2C887DEFA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026" y="2651684"/>
            <a:ext cx="1412441" cy="14203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934C75-26D2-B2E6-7C0B-53D25C652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485" y="4038869"/>
            <a:ext cx="1419846" cy="1403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88FD7A-7B3F-AE9B-0F0C-E68FF7E5D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5928" y="2667481"/>
            <a:ext cx="1437813" cy="1437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1F4D77-75E3-7C47-FC44-407D8F783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299" y="1308281"/>
            <a:ext cx="1452290" cy="14442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3A8B33-886A-AD6B-B0E0-843C3C37C5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6896" y="1370392"/>
            <a:ext cx="1404593" cy="1412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903BAB-0E71-99DE-653F-38E5237E7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47941" y="4096838"/>
            <a:ext cx="1384402" cy="13766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AFC19B-C1AB-00EF-19DC-BE9C7934A3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3843" y="5376394"/>
            <a:ext cx="1429893" cy="14139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0D0FD28-DC3F-9970-D762-157630109F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0012" y="2669650"/>
            <a:ext cx="1412442" cy="14203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E8A6FE4-3117-9E32-0515-8DD8273543E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3447" y="1348154"/>
            <a:ext cx="1437916" cy="14379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6DB5BDC-51E8-9BD6-BBA8-D971A8C86BC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50975" y="2716311"/>
            <a:ext cx="1396797" cy="138903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72AF997-99BC-F46C-1DC3-3AA1011356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33448" y="1373629"/>
            <a:ext cx="1412440" cy="1412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27FA8A-E001-17AF-C7DD-8F794FDABA7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76639" y="2697082"/>
            <a:ext cx="1370151" cy="1378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939E167-F815-9E97-E9B4-5193D89CBE3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9635" y="2667481"/>
            <a:ext cx="1446271" cy="1429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530E842-9722-1E5C-FCBF-797C2651C83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65666" y="5339893"/>
            <a:ext cx="1412440" cy="1395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1FE0889-F5B8-7312-88DB-02775CF5C9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19772" y="2652124"/>
            <a:ext cx="1403983" cy="1403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59A19E-E7B0-CB85-450F-49811012B03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316773" y="1357181"/>
            <a:ext cx="1403983" cy="1403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43EBBEC-DEE1-33CF-CF4E-2D24914D943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71057" y="28587"/>
            <a:ext cx="1429355" cy="1412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0B366DC-D1C9-849B-9861-65E62AC97AC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331457" y="28587"/>
            <a:ext cx="1403982" cy="14124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3784B7C-E295-3E8D-4170-2CE5FB31726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42803" y="4049114"/>
            <a:ext cx="1403983" cy="1403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0755929-25EE-1749-772F-E1BE136101D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353232" y="5413095"/>
            <a:ext cx="1412440" cy="1437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A65B56C-5B54-2DAF-70BB-FB0890B19A8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080855" y="4071497"/>
            <a:ext cx="1412440" cy="1395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B8D187B-E9EC-EBD2-8361-5033D013AB2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11599" y="4076592"/>
            <a:ext cx="1393681" cy="13853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4A6F4FE-EAB1-31C1-31F1-EB72908C05F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90120" y="4131111"/>
            <a:ext cx="1366655" cy="134239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3589574-0532-2F78-D180-CFABFEAA3A9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59200" y="1373629"/>
            <a:ext cx="1412440" cy="13955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5C973FB-6E8A-15A2-CFAD-9B91650419C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150667" y="7092"/>
            <a:ext cx="1457017" cy="14481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25522EB-6823-505E-D1CD-95A17CBCD6B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77172" y="1357181"/>
            <a:ext cx="1403983" cy="1403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FAFCCF1-6DC8-ABB0-BCCC-695724A86FDD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38227" y="29194"/>
            <a:ext cx="1457016" cy="140398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493B3C1-DC4E-BE6D-45A5-D85298A53C91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364005" y="4105638"/>
            <a:ext cx="1367868" cy="13678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1D06D6-9030-6703-0442-4E3D4DE3750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534842" y="-1930"/>
            <a:ext cx="1457016" cy="14483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86C0E3-88C1-D77E-0F13-FB6DC6EB9D0F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947283" y="7092"/>
            <a:ext cx="1429356" cy="142935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A446C20-C8AC-DA2F-A485-1B2E4863207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-25980" y="4076700"/>
            <a:ext cx="1412441" cy="13701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E95463-80C6-3215-4929-F08E084A6DE7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74876" y="50889"/>
            <a:ext cx="1412440" cy="1378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7DD4C79-2717-C1D6-24B5-4D04AD17109C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249804" y="5397465"/>
            <a:ext cx="1387067" cy="13786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59289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1.png"/>
          <p:cNvPicPr>
            <a:picLocks noChangeAspect="1"/>
          </p:cNvPicPr>
          <p:nvPr/>
        </p:nvPicPr>
        <p:blipFill>
          <a:blip r:embed="rId2" cstate="email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67844" y="2169415"/>
            <a:ext cx="3625431" cy="27190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Picture 2" descr="i2.png"/>
          <p:cNvPicPr>
            <a:picLocks noChangeAspect="1"/>
          </p:cNvPicPr>
          <p:nvPr/>
        </p:nvPicPr>
        <p:blipFill>
          <a:blip r:embed="rId3" cstate="email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03227" y="2069155"/>
            <a:ext cx="3625432" cy="27190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i3.png"/>
          <p:cNvPicPr>
            <a:picLocks noChangeAspect="1"/>
          </p:cNvPicPr>
          <p:nvPr/>
        </p:nvPicPr>
        <p:blipFill>
          <a:blip r:embed="rId4" cstate="email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63341" y="2231712"/>
            <a:ext cx="3625432" cy="27190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TextBox 4"/>
          <p:cNvSpPr txBox="1"/>
          <p:nvPr/>
        </p:nvSpPr>
        <p:spPr>
          <a:xfrm>
            <a:off x="1703543" y="5141765"/>
            <a:ext cx="26564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KG No Matter What" panose="02000507000000020003" pitchFamily="2" charset="0"/>
                <a:cs typeface="KG Manhattan Script"/>
              </a:rPr>
              <a:t>(Exploratory) </a:t>
            </a:r>
            <a:br>
              <a:rPr lang="en-US" sz="3200" dirty="0">
                <a:latin typeface="KG No Matter What" panose="02000507000000020003" pitchFamily="2" charset="0"/>
                <a:cs typeface="KG Manhattan Script"/>
              </a:rPr>
            </a:br>
            <a:r>
              <a:rPr lang="en-US" sz="3200" dirty="0">
                <a:solidFill>
                  <a:schemeClr val="accent2"/>
                </a:solidFill>
                <a:latin typeface="KG No Matter What" panose="02000507000000020003" pitchFamily="2" charset="0"/>
                <a:cs typeface="KG Manhattan Script"/>
              </a:rPr>
              <a:t>Tester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81553" y="5141765"/>
            <a:ext cx="24593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KG No Matter What" panose="02000507000000020003" pitchFamily="2" charset="0"/>
                <a:cs typeface="KG Manhattan Script"/>
              </a:rPr>
              <a:t>(Application)</a:t>
            </a:r>
          </a:p>
          <a:p>
            <a:pPr algn="ctr"/>
            <a:r>
              <a:rPr lang="en-US" sz="3200" dirty="0">
                <a:solidFill>
                  <a:schemeClr val="accent1"/>
                </a:solidFill>
                <a:latin typeface="KG No Matter What" panose="02000507000000020003" pitchFamily="2" charset="0"/>
                <a:cs typeface="KG Manhattan Script"/>
              </a:rPr>
              <a:t>Programmer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78443" y="5141765"/>
            <a:ext cx="278794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latin typeface="KG No Matter What" panose="02000507000000020003" pitchFamily="2" charset="0"/>
                <a:cs typeface="KG Manhattan Script"/>
              </a:rPr>
              <a:t>Test </a:t>
            </a:r>
            <a:r>
              <a:rPr lang="en-US" sz="3200" dirty="0" err="1">
                <a:solidFill>
                  <a:schemeClr val="accent1"/>
                </a:solidFill>
                <a:latin typeface="KG No Matter What" panose="02000507000000020003" pitchFamily="2" charset="0"/>
                <a:cs typeface="KG Manhattan Script"/>
              </a:rPr>
              <a:t>Automator</a:t>
            </a:r>
            <a:br>
              <a:rPr lang="en-US" sz="3200" dirty="0">
                <a:latin typeface="KG No Matter What" panose="02000507000000020003" pitchFamily="2" charset="0"/>
                <a:cs typeface="KG Manhattan Script"/>
              </a:rPr>
            </a:br>
            <a:r>
              <a:rPr lang="en-US" sz="3200" dirty="0">
                <a:latin typeface="KG No Matter What" panose="02000507000000020003" pitchFamily="2" charset="0"/>
                <a:cs typeface="KG Manhattan Script"/>
              </a:rPr>
              <a:t> / Programmer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-1605280" y="473456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041DE5-1A1D-49F0-AEEF-EC2100EE7505}"/>
              </a:ext>
            </a:extLst>
          </p:cNvPr>
          <p:cNvSpPr txBox="1"/>
          <p:nvPr/>
        </p:nvSpPr>
        <p:spPr>
          <a:xfrm>
            <a:off x="706063" y="638401"/>
            <a:ext cx="114056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solidFill>
                  <a:schemeClr val="accent6"/>
                </a:solidFill>
                <a:latin typeface="KG No Matter What" panose="02000507000000020003" pitchFamily="2" charset="0"/>
              </a:rPr>
              <a:t>Testing is too important to be left for only testers! </a:t>
            </a:r>
          </a:p>
        </p:txBody>
      </p:sp>
    </p:spTree>
    <p:extLst>
      <p:ext uri="{BB962C8B-B14F-4D97-AF65-F5344CB8AC3E}">
        <p14:creationId xmlns:p14="http://schemas.microsoft.com/office/powerpoint/2010/main" val="21948132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nging into a microphone&#10;&#10;Description automatically generated">
            <a:extLst>
              <a:ext uri="{FF2B5EF4-FFF2-40B4-BE49-F238E27FC236}">
                <a16:creationId xmlns:a16="http://schemas.microsoft.com/office/drawing/2014/main" id="{C46731F0-512F-432D-8BB8-278F1C84341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4"/>
          <a:stretch/>
        </p:blipFill>
        <p:spPr>
          <a:xfrm>
            <a:off x="0" y="1"/>
            <a:ext cx="12192000" cy="69621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0DEF29-E002-4A57-A6DA-E099C3F674FA}"/>
              </a:ext>
            </a:extLst>
          </p:cNvPr>
          <p:cNvSpPr txBox="1"/>
          <p:nvPr/>
        </p:nvSpPr>
        <p:spPr>
          <a:xfrm>
            <a:off x="331807" y="567159"/>
            <a:ext cx="5764193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>
                <a:latin typeface="KG No Matter What" panose="02000507000000020003" pitchFamily="2" charset="0"/>
              </a:rPr>
              <a:t>Everyone can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7D2F6D-E58F-428E-9E3E-29EA612CE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3150" y="11575"/>
            <a:ext cx="1708850" cy="1716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228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with his hands up in front of a clock&#10;&#10;Description automatically generated with low confidence">
            <a:extLst>
              <a:ext uri="{FF2B5EF4-FFF2-40B4-BE49-F238E27FC236}">
                <a16:creationId xmlns:a16="http://schemas.microsoft.com/office/drawing/2014/main" id="{B47C2E42-FE41-4979-9950-A99BED94819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7" b="33877"/>
          <a:stretch/>
        </p:blipFill>
        <p:spPr>
          <a:xfrm>
            <a:off x="0" y="0"/>
            <a:ext cx="12192000" cy="717804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9F89F0-349E-4473-9E4B-D3C88C3B5676}"/>
              </a:ext>
            </a:extLst>
          </p:cNvPr>
          <p:cNvSpPr txBox="1"/>
          <p:nvPr/>
        </p:nvSpPr>
        <p:spPr>
          <a:xfrm>
            <a:off x="2103120" y="6053328"/>
            <a:ext cx="85325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Even a broken clock is right twice a day.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03811-9675-4064-99DC-9C08E669D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5255" y="1899"/>
            <a:ext cx="1636746" cy="164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9921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8C1416-588A-404A-8A07-ED707E5FBC8B}"/>
              </a:ext>
            </a:extLst>
          </p:cNvPr>
          <p:cNvSpPr txBox="1"/>
          <p:nvPr/>
        </p:nvSpPr>
        <p:spPr>
          <a:xfrm>
            <a:off x="1565565" y="2429932"/>
            <a:ext cx="97813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Find (some of) what others may have </a:t>
            </a:r>
            <a:r>
              <a:rPr lang="en-US" sz="7200" dirty="0">
                <a:solidFill>
                  <a:schemeClr val="accent6"/>
                </a:solidFill>
              </a:rPr>
              <a:t>missed</a:t>
            </a:r>
            <a:r>
              <a:rPr lang="en-US" sz="7200" dirty="0"/>
              <a:t>!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33BEF4-A98D-4648-BA28-6ADF84173DC1}"/>
              </a:ext>
            </a:extLst>
          </p:cNvPr>
          <p:cNvSpPr txBox="1"/>
          <p:nvPr/>
        </p:nvSpPr>
        <p:spPr>
          <a:xfrm>
            <a:off x="900546" y="875206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dirty="0">
                <a:solidFill>
                  <a:schemeClr val="accent2"/>
                </a:solidFill>
                <a:latin typeface="KG No Matter What" panose="02000507000000020003" pitchFamily="2" charset="0"/>
              </a:rPr>
              <a:t>Testing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794E72-C96A-4675-AAB4-C52D2CBA445B}"/>
              </a:ext>
            </a:extLst>
          </p:cNvPr>
          <p:cNvSpPr txBox="1"/>
          <p:nvPr/>
        </p:nvSpPr>
        <p:spPr>
          <a:xfrm>
            <a:off x="7661564" y="4987638"/>
            <a:ext cx="3136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/>
                </a:solidFill>
              </a:rPr>
              <a:t>… and never be bored.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F429D8-3A27-40B9-AAC5-6EA1F70D5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164" y="1424"/>
            <a:ext cx="2396836" cy="2407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24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04594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6CB529B7-D890-94EC-4588-F1E21A8B0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9827"/>
            <a:ext cx="12192000" cy="500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79C083-BB12-78BC-8F38-4D7D5FEE3066}"/>
              </a:ext>
            </a:extLst>
          </p:cNvPr>
          <p:cNvSpPr txBox="1"/>
          <p:nvPr/>
        </p:nvSpPr>
        <p:spPr>
          <a:xfrm>
            <a:off x="5076370" y="314273"/>
            <a:ext cx="185499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8800" dirty="0">
                <a:solidFill>
                  <a:schemeClr val="accent6"/>
                </a:solidFill>
                <a:latin typeface="KG No Matter What" panose="02000507000000020003" pitchFamily="2" charset="77"/>
              </a:rPr>
              <a:t>1988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BB49E-4EA8-ADD2-0E64-620665B64F20}"/>
              </a:ext>
            </a:extLst>
          </p:cNvPr>
          <p:cNvSpPr txBox="1"/>
          <p:nvPr/>
        </p:nvSpPr>
        <p:spPr>
          <a:xfrm>
            <a:off x="110503" y="4662490"/>
            <a:ext cx="11916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0" i="0" u="none" strike="noStrike" dirty="0">
                <a:effectLst/>
              </a:rPr>
              <a:t>style of skilled multidisciplinary testing </a:t>
            </a:r>
            <a:r>
              <a:rPr lang="en-GB" sz="3600" b="0" i="0" u="none" strike="noStrike" dirty="0">
                <a:solidFill>
                  <a:schemeClr val="accent5"/>
                </a:solidFill>
                <a:effectLst/>
              </a:rPr>
              <a:t>common</a:t>
            </a:r>
            <a:r>
              <a:rPr lang="en-GB" sz="3600" b="0" i="0" u="none" strike="noStrike" dirty="0">
                <a:solidFill>
                  <a:schemeClr val="bg1"/>
                </a:solidFill>
                <a:effectLst/>
              </a:rPr>
              <a:t> </a:t>
            </a:r>
            <a:r>
              <a:rPr lang="en-GB" sz="3600" b="0" i="0" u="none" strike="noStrike" dirty="0">
                <a:effectLst/>
              </a:rPr>
              <a:t>in Silicon Valley</a:t>
            </a:r>
            <a:endParaRPr lang="en-FI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3E0595-D3F8-BA91-217C-9F28081ED055}"/>
              </a:ext>
            </a:extLst>
          </p:cNvPr>
          <p:cNvSpPr txBox="1"/>
          <p:nvPr/>
        </p:nvSpPr>
        <p:spPr>
          <a:xfrm>
            <a:off x="847188" y="5308821"/>
            <a:ext cx="111796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2400" b="0" i="0" u="none" strike="noStrike" dirty="0">
                <a:effectLst/>
              </a:rPr>
              <a:t>* Spotted live in Finland 1973 (</a:t>
            </a:r>
            <a:r>
              <a:rPr lang="en-GB" sz="2400" b="0" i="0" u="none" strike="noStrike" dirty="0" err="1">
                <a:effectLst/>
              </a:rPr>
              <a:t>Kela</a:t>
            </a:r>
            <a:r>
              <a:rPr lang="en-GB" sz="2400" b="0" i="0" u="none" strike="noStrike" dirty="0">
                <a:effectLst/>
              </a:rPr>
              <a:t>, the Social Insurance Institution in Finland)</a:t>
            </a:r>
            <a:endParaRPr lang="en-FI" sz="2400" dirty="0"/>
          </a:p>
        </p:txBody>
      </p:sp>
    </p:spTree>
    <p:extLst>
      <p:ext uri="{BB962C8B-B14F-4D97-AF65-F5344CB8AC3E}">
        <p14:creationId xmlns:p14="http://schemas.microsoft.com/office/powerpoint/2010/main" val="37556684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DCECC-C2AA-4A17-B35B-4F46EE85D7F6}"/>
              </a:ext>
            </a:extLst>
          </p:cNvPr>
          <p:cNvSpPr txBox="1"/>
          <p:nvPr/>
        </p:nvSpPr>
        <p:spPr>
          <a:xfrm>
            <a:off x="2219298" y="105989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BACF1F7-9E08-466F-A491-77C16E90727F}"/>
              </a:ext>
            </a:extLst>
          </p:cNvPr>
          <p:cNvSpPr/>
          <p:nvPr/>
        </p:nvSpPr>
        <p:spPr>
          <a:xfrm>
            <a:off x="1890585" y="2643244"/>
            <a:ext cx="3679636" cy="1645920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Arial" panose="020B0604020202020204" pitchFamily="34" charset="0"/>
              </a:rPr>
              <a:t>TEST DESIGN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1FF676D-A117-4659-8373-49DD3492AE76}"/>
              </a:ext>
            </a:extLst>
          </p:cNvPr>
          <p:cNvSpPr/>
          <p:nvPr/>
        </p:nvSpPr>
        <p:spPr>
          <a:xfrm>
            <a:off x="6621780" y="2555614"/>
            <a:ext cx="3679632" cy="1645920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cs typeface="Arial" panose="020B0604020202020204" pitchFamily="34" charset="0"/>
              </a:rPr>
              <a:t>TEST 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6A3DC2-883A-4D5E-9861-485F4351B2AC}"/>
              </a:ext>
            </a:extLst>
          </p:cNvPr>
          <p:cNvSpPr txBox="1"/>
          <p:nvPr/>
        </p:nvSpPr>
        <p:spPr>
          <a:xfrm>
            <a:off x="5202324" y="3994250"/>
            <a:ext cx="178734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cs typeface="Arial" panose="020B0604020202020204" pitchFamily="34" charset="0"/>
              </a:rPr>
              <a:t>LEARNING, </a:t>
            </a:r>
          </a:p>
          <a:p>
            <a:pPr algn="ctr"/>
            <a:r>
              <a:rPr lang="en-US" sz="2400" b="1" dirty="0">
                <a:cs typeface="Arial" panose="020B0604020202020204" pitchFamily="34" charset="0"/>
              </a:rPr>
              <a:t>AGENCY</a:t>
            </a:r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B02BFCA0-CC30-48CC-B3F8-5F8E61F409A0}"/>
              </a:ext>
            </a:extLst>
          </p:cNvPr>
          <p:cNvSpPr/>
          <p:nvPr/>
        </p:nvSpPr>
        <p:spPr>
          <a:xfrm>
            <a:off x="5793104" y="4949427"/>
            <a:ext cx="605791" cy="37564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DD031A-0E63-433F-9B84-31EA392B9B29}"/>
              </a:ext>
            </a:extLst>
          </p:cNvPr>
          <p:cNvSpPr txBox="1"/>
          <p:nvPr/>
        </p:nvSpPr>
        <p:spPr>
          <a:xfrm>
            <a:off x="4635115" y="5495390"/>
            <a:ext cx="297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cs typeface="Arial" panose="020B0604020202020204" pitchFamily="34" charset="0"/>
              </a:rPr>
              <a:t>IMPACTFUL RESULTS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3C83D67B-A4E4-45FD-80D4-2079B83747D6}"/>
              </a:ext>
            </a:extLst>
          </p:cNvPr>
          <p:cNvSpPr/>
          <p:nvPr/>
        </p:nvSpPr>
        <p:spPr>
          <a:xfrm>
            <a:off x="5730477" y="3069583"/>
            <a:ext cx="320511" cy="53809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6037D00-21C8-4125-A5EA-8EDDE4E37C3A}"/>
              </a:ext>
            </a:extLst>
          </p:cNvPr>
          <p:cNvSpPr/>
          <p:nvPr/>
        </p:nvSpPr>
        <p:spPr>
          <a:xfrm rot="10800000">
            <a:off x="6141013" y="3073138"/>
            <a:ext cx="320511" cy="53809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2C71985-6F5F-4821-BBB7-D2D1809B3BC1}"/>
              </a:ext>
            </a:extLst>
          </p:cNvPr>
          <p:cNvSpPr txBox="1"/>
          <p:nvPr/>
        </p:nvSpPr>
        <p:spPr>
          <a:xfrm>
            <a:off x="7423608" y="4416472"/>
            <a:ext cx="3506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cs typeface="Arial" panose="020B0604020202020204" pitchFamily="34" charset="0"/>
              </a:rPr>
              <a:t> * power to decide with knowledge and attitude that goes with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46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FD53243-D26B-0404-7393-ED5862C183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6" r="14274" b="11601"/>
          <a:stretch/>
        </p:blipFill>
        <p:spPr>
          <a:xfrm>
            <a:off x="2380235" y="252928"/>
            <a:ext cx="7431530" cy="6073775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04B962-0D47-0423-411E-FF35A0BAFE04}"/>
              </a:ext>
            </a:extLst>
          </p:cNvPr>
          <p:cNvSpPr txBox="1"/>
          <p:nvPr/>
        </p:nvSpPr>
        <p:spPr>
          <a:xfrm>
            <a:off x="787400" y="2920484"/>
            <a:ext cx="2209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solidFill>
                  <a:schemeClr val="accent5"/>
                </a:solidFill>
              </a:rPr>
              <a:t>Tier boundary testing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4E2E43-38DF-2889-FBA5-8933665DA2FA}"/>
              </a:ext>
            </a:extLst>
          </p:cNvPr>
          <p:cNvSpPr txBox="1"/>
          <p:nvPr/>
        </p:nvSpPr>
        <p:spPr>
          <a:xfrm>
            <a:off x="198342" y="3869018"/>
            <a:ext cx="2770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solidFill>
                  <a:schemeClr val="accent5"/>
                </a:solidFill>
              </a:rPr>
              <a:t>Cross-tenant impact testing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20A5D-20F0-C284-3117-FBBC413D8CCD}"/>
              </a:ext>
            </a:extLst>
          </p:cNvPr>
          <p:cNvSpPr txBox="1"/>
          <p:nvPr/>
        </p:nvSpPr>
        <p:spPr>
          <a:xfrm>
            <a:off x="864151" y="4817553"/>
            <a:ext cx="213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dirty="0">
                <a:solidFill>
                  <a:schemeClr val="accent5"/>
                </a:solidFill>
              </a:rPr>
              <a:t>API throttling testing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414B7D-2144-2D1B-60C7-93730D7CFFB8}"/>
              </a:ext>
            </a:extLst>
          </p:cNvPr>
          <p:cNvSpPr/>
          <p:nvPr/>
        </p:nvSpPr>
        <p:spPr>
          <a:xfrm>
            <a:off x="3183467" y="3105150"/>
            <a:ext cx="270933" cy="2561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35DDBC-E996-60E2-A689-5A21A5F3BF94}"/>
              </a:ext>
            </a:extLst>
          </p:cNvPr>
          <p:cNvSpPr/>
          <p:nvPr/>
        </p:nvSpPr>
        <p:spPr>
          <a:xfrm>
            <a:off x="3276600" y="3925625"/>
            <a:ext cx="270933" cy="2561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026F6D-8E7C-FEBC-B864-6CE58A0DEE56}"/>
              </a:ext>
            </a:extLst>
          </p:cNvPr>
          <p:cNvSpPr/>
          <p:nvPr/>
        </p:nvSpPr>
        <p:spPr>
          <a:xfrm>
            <a:off x="3742267" y="4263750"/>
            <a:ext cx="270933" cy="2561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I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7CA6959-867D-7E94-CB25-59A362DD7B42}"/>
              </a:ext>
            </a:extLst>
          </p:cNvPr>
          <p:cNvCxnSpPr>
            <a:cxnSpLocks/>
            <a:stCxn id="6" idx="3"/>
            <a:endCxn id="9" idx="2"/>
          </p:cNvCxnSpPr>
          <p:nvPr/>
        </p:nvCxnSpPr>
        <p:spPr>
          <a:xfrm>
            <a:off x="2997107" y="3105150"/>
            <a:ext cx="186360" cy="1280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0E52914-0A95-41E0-EC5B-FF7DE04730C0}"/>
              </a:ext>
            </a:extLst>
          </p:cNvPr>
          <p:cNvCxnSpPr>
            <a:stCxn id="7" idx="3"/>
            <a:endCxn id="10" idx="2"/>
          </p:cNvCxnSpPr>
          <p:nvPr/>
        </p:nvCxnSpPr>
        <p:spPr>
          <a:xfrm>
            <a:off x="2969293" y="4053684"/>
            <a:ext cx="3073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82C0B27-FCFA-AB56-AE55-BEF1331EAAA5}"/>
              </a:ext>
            </a:extLst>
          </p:cNvPr>
          <p:cNvCxnSpPr>
            <a:cxnSpLocks/>
            <a:endCxn id="11" idx="3"/>
          </p:cNvCxnSpPr>
          <p:nvPr/>
        </p:nvCxnSpPr>
        <p:spPr>
          <a:xfrm flipV="1">
            <a:off x="2997107" y="4482360"/>
            <a:ext cx="784837" cy="519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B38BA9-F26D-4768-E494-BB555466765D}"/>
              </a:ext>
            </a:extLst>
          </p:cNvPr>
          <p:cNvSpPr txBox="1"/>
          <p:nvPr/>
        </p:nvSpPr>
        <p:spPr>
          <a:xfrm>
            <a:off x="162889" y="5418239"/>
            <a:ext cx="3131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1400" dirty="0">
                <a:solidFill>
                  <a:schemeClr val="accent5"/>
                </a:solidFill>
              </a:rPr>
              <a:t>* From Jyothi Mishra’s Cloud </a:t>
            </a:r>
            <a:r>
              <a:rPr lang="en-FI" sz="1400">
                <a:solidFill>
                  <a:schemeClr val="accent5"/>
                </a:solidFill>
              </a:rPr>
              <a:t>Testing Talk</a:t>
            </a:r>
            <a:br>
              <a:rPr lang="fi-FI" sz="1400" dirty="0">
                <a:solidFill>
                  <a:schemeClr val="accent5"/>
                </a:solidFill>
              </a:rPr>
            </a:br>
            <a:r>
              <a:rPr lang="fi-FI" sz="1400" dirty="0">
                <a:solidFill>
                  <a:schemeClr val="accent5"/>
                </a:solidFill>
              </a:rPr>
              <a:t>at </a:t>
            </a:r>
            <a:r>
              <a:rPr lang="fi-FI" sz="1400" dirty="0" err="1">
                <a:solidFill>
                  <a:schemeClr val="accent5"/>
                </a:solidFill>
              </a:rPr>
              <a:t>Axiom</a:t>
            </a:r>
            <a:r>
              <a:rPr lang="fi-FI" sz="1400" dirty="0">
                <a:solidFill>
                  <a:schemeClr val="accent5"/>
                </a:solidFill>
              </a:rPr>
              <a:t> </a:t>
            </a:r>
            <a:r>
              <a:rPr lang="fi-FI" sz="1400" dirty="0" err="1">
                <a:solidFill>
                  <a:schemeClr val="accent5"/>
                </a:solidFill>
              </a:rPr>
              <a:t>Summit</a:t>
            </a:r>
            <a:endParaRPr lang="en-FI" sz="1400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516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8DCECC-C2AA-4A17-B35B-4F46EE85D7F6}"/>
              </a:ext>
            </a:extLst>
          </p:cNvPr>
          <p:cNvSpPr txBox="1"/>
          <p:nvPr/>
        </p:nvSpPr>
        <p:spPr>
          <a:xfrm>
            <a:off x="1324560" y="270241"/>
            <a:ext cx="101486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2"/>
                </a:solidFill>
                <a:latin typeface="KG No Matter What" panose="02000507000000020003" pitchFamily="2" charset="0"/>
              </a:rPr>
              <a:t>Contemporary</a:t>
            </a:r>
            <a:r>
              <a:rPr lang="en-US" sz="7200" dirty="0">
                <a:latin typeface="KG No Matter What" panose="02000507000000020003" pitchFamily="2" charset="0"/>
              </a:rPr>
              <a:t> Exploratory Testing</a:t>
            </a:r>
            <a:endParaRPr lang="en-US" sz="7200" dirty="0">
              <a:solidFill>
                <a:schemeClr val="accent2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BACF1F7-9E08-466F-A491-77C16E90727F}"/>
              </a:ext>
            </a:extLst>
          </p:cNvPr>
          <p:cNvSpPr/>
          <p:nvPr/>
        </p:nvSpPr>
        <p:spPr>
          <a:xfrm>
            <a:off x="2586990" y="2643244"/>
            <a:ext cx="2983230" cy="1645920"/>
          </a:xfrm>
          <a:prstGeom prst="cloud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MANUAL</a:t>
            </a: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11FF676D-A117-4659-8373-49DD3492AE76}"/>
              </a:ext>
            </a:extLst>
          </p:cNvPr>
          <p:cNvSpPr/>
          <p:nvPr/>
        </p:nvSpPr>
        <p:spPr>
          <a:xfrm>
            <a:off x="6621780" y="2555614"/>
            <a:ext cx="2983230" cy="1645920"/>
          </a:xfrm>
          <a:prstGeom prst="cloud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cs typeface="Arial" panose="020B0604020202020204" pitchFamily="34" charset="0"/>
              </a:rPr>
              <a:t>AUTOMATED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3C2756-DE67-48D1-926A-18D5BCE9391B}"/>
              </a:ext>
            </a:extLst>
          </p:cNvPr>
          <p:cNvSpPr txBox="1"/>
          <p:nvPr/>
        </p:nvSpPr>
        <p:spPr>
          <a:xfrm>
            <a:off x="5229415" y="3994250"/>
            <a:ext cx="17331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cs typeface="Arial" panose="020B0604020202020204" pitchFamily="34" charset="0"/>
              </a:rPr>
              <a:t>LEARNING,</a:t>
            </a:r>
          </a:p>
          <a:p>
            <a:pPr algn="ctr"/>
            <a:r>
              <a:rPr lang="en-US" sz="2400" b="1" dirty="0">
                <a:cs typeface="Arial" panose="020B0604020202020204" pitchFamily="34" charset="0"/>
              </a:rPr>
              <a:t>AGENCY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E9CA013D-CF76-494F-901E-AA1EB3F6C849}"/>
              </a:ext>
            </a:extLst>
          </p:cNvPr>
          <p:cNvSpPr/>
          <p:nvPr/>
        </p:nvSpPr>
        <p:spPr>
          <a:xfrm>
            <a:off x="5793104" y="4949427"/>
            <a:ext cx="605791" cy="375645"/>
          </a:xfrm>
          <a:prstGeom prst="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A069E-1D33-4C0B-9750-6C73C8EED725}"/>
              </a:ext>
            </a:extLst>
          </p:cNvPr>
          <p:cNvSpPr txBox="1"/>
          <p:nvPr/>
        </p:nvSpPr>
        <p:spPr>
          <a:xfrm>
            <a:off x="4635115" y="5495390"/>
            <a:ext cx="2975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cs typeface="Arial" panose="020B0604020202020204" pitchFamily="34" charset="0"/>
              </a:rPr>
              <a:t>IMPACTFUL RESULTS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AF32ED6-67C7-43B5-9CAD-3A4C7AFF4959}"/>
              </a:ext>
            </a:extLst>
          </p:cNvPr>
          <p:cNvSpPr/>
          <p:nvPr/>
        </p:nvSpPr>
        <p:spPr>
          <a:xfrm>
            <a:off x="5730477" y="3069583"/>
            <a:ext cx="320511" cy="53809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AA20290-9D69-48B9-8F29-E1E87151DD30}"/>
              </a:ext>
            </a:extLst>
          </p:cNvPr>
          <p:cNvSpPr/>
          <p:nvPr/>
        </p:nvSpPr>
        <p:spPr>
          <a:xfrm rot="10800000">
            <a:off x="6141013" y="3073138"/>
            <a:ext cx="320511" cy="53809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AE6077-F1D1-3862-70B0-97399832ABFC}"/>
              </a:ext>
            </a:extLst>
          </p:cNvPr>
          <p:cNvSpPr txBox="1"/>
          <p:nvPr/>
        </p:nvSpPr>
        <p:spPr>
          <a:xfrm>
            <a:off x="7423608" y="4416472"/>
            <a:ext cx="3506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cs typeface="Arial" panose="020B0604020202020204" pitchFamily="34" charset="0"/>
              </a:rPr>
              <a:t> * power to decide with knowledge and attitude that goes with power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009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0CBF8F2-ED60-1954-0796-94D54362F4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120"/>
            <a:ext cx="7939576" cy="6073775"/>
          </a:xfrm>
          <a:prstGeom prst="rect">
            <a:avLst/>
          </a:prstGeom>
          <a:noFill/>
        </p:spPr>
      </p:pic>
      <p:pic>
        <p:nvPicPr>
          <p:cNvPr id="8" name="Picture 7" descr="Diagram&#10;&#10;Description automatically generated with low confidence">
            <a:extLst>
              <a:ext uri="{FF2B5EF4-FFF2-40B4-BE49-F238E27FC236}">
                <a16:creationId xmlns:a16="http://schemas.microsoft.com/office/drawing/2014/main" id="{C1B0BDDC-9C49-1CBA-F07B-2A027F3DB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126" y="126120"/>
            <a:ext cx="4023874" cy="6073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7553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2D325C3-D9AB-7FA8-2171-33CBE7BBB9E7}"/>
              </a:ext>
            </a:extLst>
          </p:cNvPr>
          <p:cNvSpPr txBox="1"/>
          <p:nvPr/>
        </p:nvSpPr>
        <p:spPr>
          <a:xfrm>
            <a:off x="1295580" y="1406289"/>
            <a:ext cx="9836219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en-FI" sz="11500" dirty="0">
                <a:solidFill>
                  <a:schemeClr val="accent2"/>
                </a:solidFill>
              </a:rPr>
              <a:t>ATTENDED</a:t>
            </a:r>
            <a:br>
              <a:rPr lang="en-FI" sz="11500" dirty="0"/>
            </a:br>
            <a:r>
              <a:rPr lang="en-FI" sz="11500" dirty="0">
                <a:solidFill>
                  <a:schemeClr val="accent1"/>
                </a:solidFill>
              </a:rPr>
              <a:t>UNATTENDED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16C3B1-CBF7-0652-024B-CA3891C7D600}"/>
              </a:ext>
            </a:extLst>
          </p:cNvPr>
          <p:cNvSpPr txBox="1"/>
          <p:nvPr/>
        </p:nvSpPr>
        <p:spPr>
          <a:xfrm>
            <a:off x="2177142" y="5025133"/>
            <a:ext cx="9929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0F14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You can't </a:t>
            </a:r>
            <a:r>
              <a:rPr lang="en-US" sz="20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automate well without exploring</a:t>
            </a:r>
            <a:r>
              <a:rPr lang="en-US" sz="2000" dirty="0">
                <a:solidFill>
                  <a:srgbClr val="0F14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You can't 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well without automating</a:t>
            </a:r>
            <a:r>
              <a:rPr lang="en-US" sz="2000" dirty="0">
                <a:solidFill>
                  <a:srgbClr val="0F14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74930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B65311E-088B-464D-8595-78CE06E4E5BA}"/>
              </a:ext>
            </a:extLst>
          </p:cNvPr>
          <p:cNvSpPr txBox="1"/>
          <p:nvPr/>
        </p:nvSpPr>
        <p:spPr>
          <a:xfrm>
            <a:off x="210065" y="1387271"/>
            <a:ext cx="1168949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cs typeface="Arial" panose="020B0604020202020204" pitchFamily="34" charset="0"/>
              </a:rPr>
              <a:t>Time used on </a:t>
            </a:r>
            <a:r>
              <a:rPr lang="en-US" sz="7200" dirty="0">
                <a:solidFill>
                  <a:schemeClr val="accent1"/>
                </a:solidFill>
                <a:cs typeface="Arial" panose="020B0604020202020204" pitchFamily="34" charset="0"/>
              </a:rPr>
              <a:t>warning about test automation </a:t>
            </a:r>
            <a:r>
              <a:rPr lang="en-US" sz="7200" dirty="0">
                <a:cs typeface="Arial" panose="020B0604020202020204" pitchFamily="34" charset="0"/>
              </a:rPr>
              <a:t>is away from </a:t>
            </a:r>
            <a:r>
              <a:rPr lang="en-US" sz="7200" dirty="0">
                <a:solidFill>
                  <a:schemeClr val="accent5"/>
                </a:solidFill>
                <a:cs typeface="Arial" panose="020B0604020202020204" pitchFamily="34" charset="0"/>
              </a:rPr>
              <a:t>succeeding with it</a:t>
            </a:r>
            <a:r>
              <a:rPr lang="en-US" sz="7200" dirty="0">
                <a:cs typeface="Arial" panose="020B0604020202020204" pitchFamily="34" charset="0"/>
              </a:rPr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2ED2B3-6BCF-4868-ADC5-1D3996F288E2}"/>
              </a:ext>
            </a:extLst>
          </p:cNvPr>
          <p:cNvSpPr txBox="1"/>
          <p:nvPr/>
        </p:nvSpPr>
        <p:spPr>
          <a:xfrm>
            <a:off x="6198808" y="4898964"/>
            <a:ext cx="4076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cs typeface="Arial" panose="020B0604020202020204" pitchFamily="34" charset="0"/>
              </a:rPr>
              <a:t>* opportunity cost</a:t>
            </a:r>
          </a:p>
        </p:txBody>
      </p:sp>
    </p:spTree>
    <p:extLst>
      <p:ext uri="{BB962C8B-B14F-4D97-AF65-F5344CB8AC3E}">
        <p14:creationId xmlns:p14="http://schemas.microsoft.com/office/powerpoint/2010/main" val="3526968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egacy-template" id="{4A044D08-F874-FD47-B604-BF88430357D9}" vid="{6BE075C1-99AC-294F-B8E2-413BDF73E63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526</Words>
  <Application>Microsoft Macintosh PowerPoint</Application>
  <PresentationFormat>Widescreen</PresentationFormat>
  <Paragraphs>114</Paragraphs>
  <Slides>25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Aptos</vt:lpstr>
      <vt:lpstr>Arial</vt:lpstr>
      <vt:lpstr>Calibri</vt:lpstr>
      <vt:lpstr>Gill Sans</vt:lpstr>
      <vt:lpstr>Gill Sans MT</vt:lpstr>
      <vt:lpstr>Gill Sans Nova Light</vt:lpstr>
      <vt:lpstr>KG No Matter What</vt:lpstr>
      <vt:lpstr>Office Theme</vt:lpstr>
      <vt:lpstr>A Practitioner’s Guide to   Contemporary Exploratory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Perceived Success Factors</vt:lpstr>
      <vt:lpstr>Conflict with previous research!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 Maaret</dc:creator>
  <cp:lastModifiedBy>Pyhäjärvi Maaret</cp:lastModifiedBy>
  <cp:revision>6</cp:revision>
  <dcterms:created xsi:type="dcterms:W3CDTF">2024-05-28T16:54:32Z</dcterms:created>
  <dcterms:modified xsi:type="dcterms:W3CDTF">2024-05-28T17:23:55Z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